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0" r:id="rId2"/>
  </p:sldMasterIdLst>
  <p:notesMasterIdLst>
    <p:notesMasterId r:id="rId7"/>
  </p:notesMasterIdLst>
  <p:sldIdLst>
    <p:sldId id="320" r:id="rId3"/>
    <p:sldId id="324" r:id="rId4"/>
    <p:sldId id="319" r:id="rId5"/>
    <p:sldId id="323" r:id="rId6"/>
  </p:sldIdLst>
  <p:sldSz cx="10688638" cy="7562850"/>
  <p:notesSz cx="6797675" cy="9928225"/>
  <p:defaultTextStyle>
    <a:defPPr>
      <a:defRPr lang="ru-RU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A85400"/>
    <a:srgbClr val="CC6600"/>
    <a:srgbClr val="005DA2"/>
    <a:srgbClr val="CCECFF"/>
    <a:srgbClr val="CCFFFF"/>
    <a:srgbClr val="33CCFF"/>
    <a:srgbClr val="FFBB57"/>
    <a:srgbClr val="FFCA7D"/>
    <a:srgbClr val="FFC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6" autoAdjust="0"/>
    <p:restoredTop sz="94813" autoAdjust="0"/>
  </p:normalViewPr>
  <p:slideViewPr>
    <p:cSldViewPr snapToGrid="0" snapToObjects="1">
      <p:cViewPr varScale="1">
        <p:scale>
          <a:sx n="98" d="100"/>
          <a:sy n="98" d="100"/>
        </p:scale>
        <p:origin x="1548" y="90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E6A00-B17B-4D90-BB4A-700354C49954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578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345EF-A3A9-4799-9906-C1C6489EE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2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9"/>
          <p:cNvSpPr>
            <a:spLocks noGrp="1"/>
          </p:cNvSpPr>
          <p:nvPr>
            <p:ph type="title"/>
          </p:nvPr>
        </p:nvSpPr>
        <p:spPr>
          <a:xfrm>
            <a:off x="2884114" y="788183"/>
            <a:ext cx="5167686" cy="760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75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2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oblogk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pic>
        <p:nvPicPr>
          <p:cNvPr id="8" name="Изображение 7" descr="logo.ps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885" y="396851"/>
            <a:ext cx="2240929" cy="1070789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884114" y="788183"/>
            <a:ext cx="5167686" cy="760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13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8398"/>
            <a:ext cx="10688638" cy="1011581"/>
          </a:xfrm>
          <a:prstGeom prst="rect">
            <a:avLst/>
          </a:prstGeom>
        </p:spPr>
      </p:pic>
      <p:pic>
        <p:nvPicPr>
          <p:cNvPr id="2" name="Изображение 1" descr="savd.ps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302865"/>
            <a:ext cx="1408176" cy="6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84114" y="688769"/>
            <a:ext cx="6539286" cy="20069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«</a:t>
            </a:r>
            <a:r>
              <a:rPr lang="ru-RU" sz="2700" b="1" dirty="0"/>
              <a:t>Микрофинансирование 2021: о чем кричит и что скрывает статистика?»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ООО «Столичное АВД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706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56245" y="371417"/>
            <a:ext cx="8597735" cy="688769"/>
          </a:xfrm>
        </p:spPr>
        <p:txBody>
          <a:bodyPr/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</a:rPr>
              <a:t>Тренды МФО глазами </a:t>
            </a:r>
            <a:r>
              <a:rPr lang="ru-RU" sz="2400" b="1" u="sng" dirty="0" err="1" smtClean="0">
                <a:solidFill>
                  <a:schemeClr val="tx2"/>
                </a:solidFill>
              </a:rPr>
              <a:t>коллекторской</a:t>
            </a:r>
            <a:r>
              <a:rPr lang="ru-RU" sz="2400" b="1" u="sng" dirty="0" smtClean="0">
                <a:solidFill>
                  <a:schemeClr val="tx2"/>
                </a:solidFill>
              </a:rPr>
              <a:t> компании</a:t>
            </a:r>
            <a:r>
              <a:rPr lang="ru-RU" sz="2400" b="1" u="sng" dirty="0" smtClean="0">
                <a:solidFill>
                  <a:schemeClr val="tx2"/>
                </a:solidFill>
              </a:rPr>
              <a:t>:</a:t>
            </a:r>
            <a:endParaRPr lang="ru-RU" sz="1400" b="1" i="1" u="sng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4286" y="1011658"/>
            <a:ext cx="494165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Общие тезисы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4595" y="2103386"/>
            <a:ext cx="83074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FF9900"/>
                </a:solidFill>
              </a:rPr>
              <a:t>Выдачи вернулись на докризисный уровень, или даже выше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FF9900"/>
                </a:solidFill>
              </a:rPr>
              <a:t>Часть крупных компаний ушли с рынка в 2020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FF9900"/>
                </a:solidFill>
              </a:rPr>
              <a:t>Рынок научился работать в условиях нового регулирования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FF9900"/>
                </a:solidFill>
              </a:rPr>
              <a:t>Более «закрученный» </a:t>
            </a:r>
            <a:r>
              <a:rPr lang="ru-RU" b="1" i="1" dirty="0" err="1" smtClean="0">
                <a:solidFill>
                  <a:srgbClr val="FF9900"/>
                </a:solidFill>
              </a:rPr>
              <a:t>скоринг</a:t>
            </a:r>
            <a:r>
              <a:rPr lang="ru-RU" b="1" i="1" dirty="0" smtClean="0">
                <a:solidFill>
                  <a:srgbClr val="FF9900"/>
                </a:solidFill>
              </a:rPr>
              <a:t> при выдаче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FF9900"/>
                </a:solidFill>
              </a:rPr>
              <a:t>Кредитные каникулы оказались не такими «страшными»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FF9900"/>
                </a:solidFill>
              </a:rPr>
              <a:t>Платежеспособность на досудебном и судебном этапе вернулась на докризисный уровень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FF9900"/>
                </a:solidFill>
              </a:rPr>
              <a:t>Уровень </a:t>
            </a:r>
            <a:r>
              <a:rPr lang="ru-RU" b="1" i="1" dirty="0" err="1" smtClean="0">
                <a:solidFill>
                  <a:srgbClr val="FF9900"/>
                </a:solidFill>
              </a:rPr>
              <a:t>цифровизации</a:t>
            </a:r>
            <a:r>
              <a:rPr lang="ru-RU" b="1" i="1" dirty="0" smtClean="0">
                <a:solidFill>
                  <a:srgbClr val="FF9900"/>
                </a:solidFill>
              </a:rPr>
              <a:t> и качества документов вырос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270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56245" y="371417"/>
            <a:ext cx="8597735" cy="688769"/>
          </a:xfrm>
        </p:spPr>
        <p:txBody>
          <a:bodyPr/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</a:rPr>
              <a:t>Тренды МФО глазами </a:t>
            </a:r>
            <a:r>
              <a:rPr lang="ru-RU" sz="2400" b="1" u="sng" dirty="0" err="1" smtClean="0">
                <a:solidFill>
                  <a:schemeClr val="tx2"/>
                </a:solidFill>
              </a:rPr>
              <a:t>коллекторской</a:t>
            </a:r>
            <a:r>
              <a:rPr lang="ru-RU" sz="2400" b="1" u="sng" dirty="0" smtClean="0">
                <a:solidFill>
                  <a:schemeClr val="tx2"/>
                </a:solidFill>
              </a:rPr>
              <a:t> компании</a:t>
            </a:r>
            <a:r>
              <a:rPr lang="ru-RU" sz="2400" b="1" u="sng" dirty="0" smtClean="0">
                <a:solidFill>
                  <a:schemeClr val="tx2"/>
                </a:solidFill>
              </a:rPr>
              <a:t>:</a:t>
            </a:r>
            <a:endParaRPr lang="ru-RU" sz="1400" b="1" i="1" u="sng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341" y="1481922"/>
            <a:ext cx="329590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Агентский рынок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5897" y="1481922"/>
            <a:ext cx="34014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 err="1"/>
              <a:t>Цессионный</a:t>
            </a:r>
            <a:r>
              <a:rPr lang="ru-RU" dirty="0"/>
              <a:t> рынок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64596" y="2103387"/>
            <a:ext cx="7675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9651" y="2472719"/>
            <a:ext cx="50486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9900"/>
                </a:solidFill>
              </a:rPr>
              <a:t>Увеличение объёма долгов на досудебной стадии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9900"/>
                </a:solidFill>
              </a:rPr>
              <a:t>Уменьшение объема долгов на судебной стадии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9900"/>
                </a:solidFill>
              </a:rPr>
              <a:t>Практически закончились передачи </a:t>
            </a:r>
            <a:r>
              <a:rPr lang="ru-RU" b="1" dirty="0" err="1" smtClean="0">
                <a:solidFill>
                  <a:srgbClr val="FF9900"/>
                </a:solidFill>
              </a:rPr>
              <a:t>пандемийных</a:t>
            </a:r>
            <a:r>
              <a:rPr lang="ru-RU" b="1" dirty="0" smtClean="0">
                <a:solidFill>
                  <a:srgbClr val="FF9900"/>
                </a:solidFill>
              </a:rPr>
              <a:t> долгов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9900"/>
                </a:solidFill>
              </a:rPr>
              <a:t>Ожидаемый рост передачи в </a:t>
            </a:r>
            <a:r>
              <a:rPr lang="ru-RU" b="1" dirty="0" err="1" smtClean="0">
                <a:solidFill>
                  <a:srgbClr val="FF9900"/>
                </a:solidFill>
              </a:rPr>
              <a:t>коллекторские</a:t>
            </a:r>
            <a:r>
              <a:rPr lang="ru-RU" b="1" dirty="0" smtClean="0">
                <a:solidFill>
                  <a:srgbClr val="FF9900"/>
                </a:solidFill>
              </a:rPr>
              <a:t> агентства по результатам 2021 – 25% к 2020</a:t>
            </a:r>
            <a:endParaRPr lang="ru-RU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0604" y="2354094"/>
            <a:ext cx="4348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FF9900"/>
                </a:solidFill>
              </a:rPr>
              <a:t>Аномально высокие цены за 4кв2020 – 1кв2021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FF9900"/>
                </a:solidFill>
              </a:rPr>
              <a:t>Существенное «омоложение» портфеля на продаже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FF9900"/>
                </a:solidFill>
              </a:rPr>
              <a:t>Спрос существенно опережает предложение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FF9900"/>
                </a:solidFill>
              </a:rPr>
              <a:t>Ожидаемый объем рынка предложения в 2021 на 50% меньше, чем в 2020, ориентировочно 35 млрд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6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063020" y="1268113"/>
            <a:ext cx="6539286" cy="200692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276253" y="6858000"/>
            <a:ext cx="230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white"/>
                </a:solidFill>
              </a:rPr>
              <a:t>Цацуа Д.В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ож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15445</TotalTime>
  <Words>159</Words>
  <Application>Microsoft Office PowerPoint</Application>
  <PresentationFormat>Произвольный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Обложка</vt:lpstr>
      <vt:lpstr>Специальное оформление</vt:lpstr>
      <vt:lpstr>«Микрофинансирование 2021: о чем кричит и что скрывает статистика?» ООО «Столичное АВД» </vt:lpstr>
      <vt:lpstr>Тренды МФО глазами коллекторской компании:</vt:lpstr>
      <vt:lpstr>Тренды МФО глазами коллекторской компании:</vt:lpstr>
      <vt:lpstr>Спасибо за внимание  </vt:lpstr>
    </vt:vector>
  </TitlesOfParts>
  <Company>3Adesign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Ahmed Al_Shurai</dc:creator>
  <cp:lastModifiedBy>Цацуа Давид Владимирович</cp:lastModifiedBy>
  <cp:revision>525</cp:revision>
  <cp:lastPrinted>2016-11-25T09:38:49Z</cp:lastPrinted>
  <dcterms:created xsi:type="dcterms:W3CDTF">2014-09-15T09:27:15Z</dcterms:created>
  <dcterms:modified xsi:type="dcterms:W3CDTF">2021-03-04T08:09:25Z</dcterms:modified>
</cp:coreProperties>
</file>